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3" autoAdjust="0"/>
    <p:restoredTop sz="98622" autoAdjust="0"/>
  </p:normalViewPr>
  <p:slideViewPr>
    <p:cSldViewPr>
      <p:cViewPr>
        <p:scale>
          <a:sx n="70" d="100"/>
          <a:sy n="70" d="100"/>
        </p:scale>
        <p:origin x="-1699" y="-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CE67-455C-4340-9DF8-2BE526F8A380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B43945-2B7F-443C-B35B-5B97BA58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77D0-0903-4A5C-8D21-6471029EA99C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8761-4BDE-4504-954A-75AB4E6D6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A20F-3E68-4D64-8A06-D4E636A37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3824-481D-48F9-8094-18756FA308B4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02E3-B641-4EB9-96BC-5B07461FCFD1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0608-6CB0-4591-8C92-8779F86E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AAE8-B33F-4BD7-B65D-708ED94AAA69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95AACCB-63E3-4923-BA1B-717DA2537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48A3-B226-41DE-8913-52D1E27C88BF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558D-8FF9-4400-9086-21597536D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C436-09B4-4349-B286-CA047CBE3300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3C313F1-CCE6-48DC-820C-F8C2626D7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7AC9-6B17-4667-8732-130EFDBA21AA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7267-CF64-49E6-876E-BBF75EE4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3011-FD43-4017-87C6-C40C0635EB34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51A381-C181-4F9F-B9A7-EA25C9338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470310-CEBC-436E-AB7B-3A17BA505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ED40-AA70-4E2B-B882-867B558810F1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B0EB-74DC-476F-B487-96F7D4D70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3993-B605-4EAE-86EE-9D8D4B90BC2D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E8B8D1-FCC8-4CF6-9F02-DAB9B727D2ED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D34F87-EC61-42CA-B880-2C52A2123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Youth Discovery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Inc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Impact" pitchFamily="34" charset="0"/>
                <a:ea typeface="Agent Orange"/>
                <a:cs typeface="Agent Orange"/>
              </a:rPr>
              <a:t>New</a:t>
            </a:r>
            <a:r>
              <a:rPr lang="en-US" sz="6000" smtClean="0">
                <a:latin typeface="Impact" pitchFamily="34" charset="0"/>
                <a:ea typeface="Agent Orange"/>
                <a:cs typeface="Agent Orange"/>
              </a:rPr>
              <a:t> Diversity Discovery Class Curriculum</a:t>
            </a:r>
          </a:p>
        </p:txBody>
      </p:sp>
      <p:pic>
        <p:nvPicPr>
          <p:cNvPr id="1029" name="Picture 5" descr="C:\Users\Bustamante\AppData\Local\Microsoft\Windows\Temporary Internet Files\Content.IE5\K8NI030B\MP900431826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20416" b="16250"/>
          <a:stretch/>
        </p:blipFill>
        <p:spPr bwMode="auto">
          <a:xfrm>
            <a:off x="304800" y="3756695"/>
            <a:ext cx="2674510" cy="281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1027" name="Picture 3" descr="C:\Users\Bustamante\AppData\Local\Microsoft\Windows\Temporary Internet Files\Content.IE5\N708S1K0\MP90044224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3750" r="27812"/>
          <a:stretch/>
        </p:blipFill>
        <p:spPr bwMode="auto">
          <a:xfrm>
            <a:off x="6019800" y="3756696"/>
            <a:ext cx="2867890" cy="279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1026" name="Picture 2" descr="C:\Users\Bustamante\AppData\Local\Microsoft\Windows\Temporary Internet Files\Content.IE5\K8NI030B\MP900442364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13750" r="11875" b="16250"/>
          <a:stretch/>
        </p:blipFill>
        <p:spPr bwMode="auto">
          <a:xfrm>
            <a:off x="3318164" y="3756696"/>
            <a:ext cx="2362200" cy="281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Bustamante\AppData\Local\Microsoft\Windows\Temporary Internet Files\Content.IE5\MRNO3GMJ\MP900442245[1].jpg"/>
          <p:cNvPicPr>
            <a:picLocks noChangeAspect="1" noChangeArrowheads="1"/>
          </p:cNvPicPr>
          <p:nvPr/>
        </p:nvPicPr>
        <p:blipFill>
          <a:blip r:embed="rId2"/>
          <a:srcRect l="40475"/>
          <a:stretch>
            <a:fillRect/>
          </a:stretch>
        </p:blipFill>
        <p:spPr bwMode="auto">
          <a:xfrm>
            <a:off x="7086600" y="1417638"/>
            <a:ext cx="19050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  <a:latin typeface="Impact" pitchFamily="34" charset="0"/>
              </a:rPr>
              <a:t>Youth Discovery Inc,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620000" cy="49530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mtClean="0"/>
              <a:t>In 2013 we focused helping Latino, minority &amp;            low-income students achieve their highest potential through:</a:t>
            </a:r>
          </a:p>
          <a:p>
            <a:pPr marL="0" indent="0" eaLnBrk="1" hangingPunct="1"/>
            <a:r>
              <a:rPr lang="en-US" smtClean="0"/>
              <a:t>Service</a:t>
            </a:r>
          </a:p>
          <a:p>
            <a:pPr marL="0" indent="0" eaLnBrk="1" hangingPunct="1"/>
            <a:r>
              <a:rPr lang="en-US" smtClean="0"/>
              <a:t>Leadership</a:t>
            </a:r>
          </a:p>
          <a:p>
            <a:pPr marL="0" indent="0" eaLnBrk="1" hangingPunct="1"/>
            <a:r>
              <a:rPr lang="en-US" smtClean="0"/>
              <a:t>Mentorship</a:t>
            </a:r>
          </a:p>
          <a:p>
            <a:pPr marL="0" indent="0" eaLnBrk="1" hangingPunct="1"/>
            <a:r>
              <a:rPr lang="en-US" smtClean="0"/>
              <a:t>Self-Identity Development</a:t>
            </a:r>
          </a:p>
          <a:p>
            <a:pPr marL="0" indent="0" eaLnBrk="1" hangingPunct="1"/>
            <a:r>
              <a:rPr lang="en-US" smtClean="0"/>
              <a:t>Diversity Appreciation</a:t>
            </a:r>
          </a:p>
          <a:p>
            <a:pPr marL="0" indent="0" eaLnBrk="1" hangingPunct="1"/>
            <a:r>
              <a:rPr lang="en-US" smtClean="0"/>
              <a:t>Post-High School Skills</a:t>
            </a:r>
          </a:p>
          <a:p>
            <a:pPr marL="0" indent="0" eaLnBrk="1" hangingPunct="1"/>
            <a:r>
              <a:rPr lang="en-US" smtClean="0"/>
              <a:t>Financial 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  <a:latin typeface="Impact" pitchFamily="34" charset="0"/>
              </a:rPr>
              <a:t>The Facts, High School Drop Out Rates</a:t>
            </a:r>
          </a:p>
        </p:txBody>
      </p:sp>
      <p:graphicFrame>
        <p:nvGraphicFramePr>
          <p:cNvPr id="15362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0825" y="1476375"/>
          <a:ext cx="8605838" cy="4673600"/>
        </p:xfrm>
        <a:graphic>
          <a:graphicData uri="http://schemas.openxmlformats.org/presentationml/2006/ole">
            <p:oleObj spid="_x0000_s15362" r:id="rId3" imgW="8608298" imgH="467603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  <a:latin typeface="Impact" pitchFamily="34" charset="0"/>
              </a:rPr>
              <a:t>YDI’s 2012-2013 Successes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276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Youth Discovery served over 2000 people in 2012-2013.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100% high school graduation and a 100% college matriculation rate.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 We want to replicate our success rates to all Latino and minority students, not just the few.</a:t>
            </a:r>
          </a:p>
        </p:txBody>
      </p:sp>
      <p:graphicFrame>
        <p:nvGraphicFramePr>
          <p:cNvPr id="16387" name="Chart 3"/>
          <p:cNvGraphicFramePr>
            <a:graphicFrameLocks/>
          </p:cNvGraphicFramePr>
          <p:nvPr/>
        </p:nvGraphicFramePr>
        <p:xfrm>
          <a:off x="3911600" y="939800"/>
          <a:ext cx="5130800" cy="5014913"/>
        </p:xfrm>
        <a:graphic>
          <a:graphicData uri="http://schemas.openxmlformats.org/presentationml/2006/ole">
            <p:oleObj spid="_x0000_s16387" r:id="rId3" imgW="5127180" imgH="5017443" progId="Excel.Chart.8">
              <p:embed/>
            </p:oleObj>
          </a:graphicData>
        </a:graphic>
      </p:graphicFrame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657600" y="5257800"/>
            <a:ext cx="5105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latin typeface="Georgia" pitchFamily="18" charset="0"/>
              </a:rPr>
              <a:t>We helped students raise an estimated$150,000, between scholarships and financial 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  <a:latin typeface="Impact" pitchFamily="34" charset="0"/>
              </a:rPr>
              <a:t>Success Stories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143" r="10474" b="18563"/>
          <a:stretch/>
        </p:blipFill>
        <p:spPr>
          <a:xfrm>
            <a:off x="381000" y="1666875"/>
            <a:ext cx="3429000" cy="2565400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364" t="12333" r="3190"/>
          <a:stretch/>
        </p:blipFill>
        <p:spPr>
          <a:xfrm>
            <a:off x="5486400" y="1636713"/>
            <a:ext cx="3429000" cy="2536825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7563" b="19800"/>
          <a:stretch/>
        </p:blipFill>
        <p:spPr>
          <a:xfrm>
            <a:off x="609600" y="4648200"/>
            <a:ext cx="3352800" cy="18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6269" t="1592" r="9403" b="30133"/>
          <a:stretch/>
        </p:blipFill>
        <p:spPr>
          <a:xfrm>
            <a:off x="5334000" y="4572000"/>
            <a:ext cx="3008313" cy="18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Latinos in Action at Sky View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257800" y="4267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Tamales for Tuition at Sky View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22350" y="6488113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Define You Project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867400" y="64008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Service at Loaves &amp; Fishes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  <a:latin typeface="Impact" pitchFamily="34" charset="0"/>
              </a:rPr>
              <a:t>Diversity Discovery 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373062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smtClean="0"/>
              <a:t>THE NEW DIVERSITY DISCOVERY CLASS CURRICULUM WILL TRANSMIT OUR SUCCESS TO OTHER LATINOS, MINORITIES, AND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smtClean="0"/>
              <a:t>LOW-INCOME STUDENTS.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Create new partnerships. (</a:t>
            </a:r>
            <a:r>
              <a:rPr lang="en-US" sz="2000" smtClean="0"/>
              <a:t>College of Education, GEAR UP, CoolSpeak, Office of Multicultural Affairs</a:t>
            </a:r>
            <a:r>
              <a:rPr lang="en-US" smtClean="0"/>
              <a:t>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Impact more families and communities.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Learn, Serve, Lead.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Change perspectives.</a:t>
            </a:r>
          </a:p>
        </p:txBody>
      </p:sp>
      <p:pic>
        <p:nvPicPr>
          <p:cNvPr id="18435" name="Picture 3" descr="C:\Users\Bustamante\AppData\Local\Microsoft\Windows\Temporary Internet Files\Content.IE5\N708S1K0\MP9004393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29013"/>
            <a:ext cx="41148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  <a:latin typeface="Impact" pitchFamily="34" charset="0"/>
              </a:rPr>
              <a:t>Budget</a:t>
            </a:r>
          </a:p>
        </p:txBody>
      </p:sp>
      <p:graphicFrame>
        <p:nvGraphicFramePr>
          <p:cNvPr id="19458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0825" y="1476375"/>
          <a:ext cx="8605838" cy="4673600"/>
        </p:xfrm>
        <a:graphic>
          <a:graphicData uri="http://schemas.openxmlformats.org/presentationml/2006/ole">
            <p:oleObj spid="_x0000_s19458" r:id="rId3" imgW="8608298" imgH="467603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  <a:latin typeface="Impact" pitchFamily="34" charset="0"/>
              </a:rPr>
              <a:t>Why Youth Discovery Inc?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689975" cy="5102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3000" smtClean="0">
                <a:latin typeface="Impact" pitchFamily="34" charset="0"/>
              </a:rPr>
              <a:t>Supportive board includes educators, community members, students, business people, strategists, activists, and consultants.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>
                <a:latin typeface="Impact" pitchFamily="34" charset="0"/>
              </a:rPr>
              <a:t>Experience in the needs of Latino and minority youth.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>
                <a:latin typeface="Impact" pitchFamily="34" charset="0"/>
              </a:rPr>
              <a:t>Passionate leadership and school administration.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>
                <a:latin typeface="Impact" pitchFamily="34" charset="0"/>
              </a:rPr>
              <a:t>“Sustainable Turnover” paradigm for our programs.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>
                <a:latin typeface="Impact" pitchFamily="34" charset="0"/>
              </a:rPr>
              <a:t>Cultivating young diverse leadership.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409</TotalTime>
  <Words>200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Arial</vt:lpstr>
      <vt:lpstr>Georgia</vt:lpstr>
      <vt:lpstr>Wingdings 2</vt:lpstr>
      <vt:lpstr>Wingdings</vt:lpstr>
      <vt:lpstr>Calibri</vt:lpstr>
      <vt:lpstr>Aharoni</vt:lpstr>
      <vt:lpstr>Impact</vt:lpstr>
      <vt:lpstr>Agent Orange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Microsoft Excel Chart</vt:lpstr>
      <vt:lpstr>New Diversity Discovery Class Curriculum</vt:lpstr>
      <vt:lpstr>Youth Discovery Inc, Mission</vt:lpstr>
      <vt:lpstr>The Facts, High School Drop Out Rates</vt:lpstr>
      <vt:lpstr>YDI’s 2012-2013 Successes </vt:lpstr>
      <vt:lpstr>Success Stories</vt:lpstr>
      <vt:lpstr>Diversity Discovery  Class</vt:lpstr>
      <vt:lpstr>Budget</vt:lpstr>
      <vt:lpstr>Why Youth Discovery Inc?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Discovery</dc:title>
  <dc:creator>Bustamante</dc:creator>
  <cp:lastModifiedBy>Carlos Roundy</cp:lastModifiedBy>
  <cp:revision>27</cp:revision>
  <dcterms:created xsi:type="dcterms:W3CDTF">2013-06-06T17:04:46Z</dcterms:created>
  <dcterms:modified xsi:type="dcterms:W3CDTF">2013-06-18T03:58:25Z</dcterms:modified>
</cp:coreProperties>
</file>